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Assessment Roadmap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31520" y="29260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Identify, score, and schedule mitigation for product and technical risks.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731520" y="6217920"/>
            <a:ext cx="10725912" cy="18288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63093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ideaplan.io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This Template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731520" y="1005840"/>
            <a:ext cx="3657600" cy="27432"/>
          </a:xfrm>
          <a:prstGeom prst="rect">
            <a:avLst/>
          </a:prstGeom>
          <a:solidFill>
            <a:srgbClr val="0EA5E9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371600"/>
            <a:ext cx="10058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List risks under each category: Technical, Market, Operational, Security.</a:t>
            </a:r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Score each risk on Likelihood (1-5) and Impact (1-5). Multiply for a risk score.</a:t>
            </a:r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Define a mitigation action and target timeline for each high-scoring risk.</a:t>
            </a:r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Color-code risk scores: red (15+), amber (8-14), green (1-7).</a:t>
            </a:r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Review risks monthly with leadership. Escalate any risk score above 15.</a:t>
            </a:r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Archive mitigated risks and add new ones as the product evolves.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Assessment Roadmap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5486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[Product] · [Quarter]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8229600" y="320040"/>
            <a:ext cx="164592" cy="164592"/>
          </a:xfrm>
          <a:prstGeom prst="roundRect">
            <a:avLst>
              <a:gd name="adj" fmla="val 22222"/>
            </a:avLst>
          </a:prstGeom>
          <a:solidFill>
            <a:srgbClr val="EF4444"/>
          </a:solidFill>
          <a:ln/>
        </p:spPr>
      </p:sp>
      <p:sp>
        <p:nvSpPr>
          <p:cNvPr id="5" name="Text 3"/>
          <p:cNvSpPr/>
          <p:nvPr/>
        </p:nvSpPr>
        <p:spPr>
          <a:xfrm>
            <a:off x="8449056" y="27432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(15+)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9601200" y="320040"/>
            <a:ext cx="164592" cy="164592"/>
          </a:xfrm>
          <a:prstGeom prst="roundRect">
            <a:avLst>
              <a:gd name="adj" fmla="val 22222"/>
            </a:avLst>
          </a:prstGeom>
          <a:solidFill>
            <a:srgbClr val="F59E0B"/>
          </a:solidFill>
          <a:ln/>
        </p:spPr>
      </p:sp>
      <p:sp>
        <p:nvSpPr>
          <p:cNvPr id="7" name="Text 5"/>
          <p:cNvSpPr/>
          <p:nvPr/>
        </p:nvSpPr>
        <p:spPr>
          <a:xfrm>
            <a:off x="9820656" y="27432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 (8-14)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10972800" y="320040"/>
            <a:ext cx="164592" cy="164592"/>
          </a:xfrm>
          <a:prstGeom prst="roundRect">
            <a:avLst>
              <a:gd name="adj" fmla="val 22222"/>
            </a:avLst>
          </a:prstGeom>
          <a:solidFill>
            <a:srgbClr val="22C55E"/>
          </a:solidFill>
          <a:ln/>
        </p:spPr>
      </p:sp>
      <p:sp>
        <p:nvSpPr>
          <p:cNvPr id="9" name="Text 7"/>
          <p:cNvSpPr/>
          <p:nvPr/>
        </p:nvSpPr>
        <p:spPr>
          <a:xfrm>
            <a:off x="11192256" y="27432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(1-7)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457200" y="1005840"/>
            <a:ext cx="2788920" cy="457200"/>
          </a:xfrm>
          <a:prstGeom prst="roundRect">
            <a:avLst>
              <a:gd name="adj" fmla="val 16000"/>
            </a:avLst>
          </a:prstGeom>
          <a:solidFill>
            <a:srgbClr val="0EA5E9"/>
          </a:solidFill>
          <a:ln/>
        </p:spPr>
      </p:sp>
      <p:sp>
        <p:nvSpPr>
          <p:cNvPr id="11" name="Text 9"/>
          <p:cNvSpPr/>
          <p:nvPr/>
        </p:nvSpPr>
        <p:spPr>
          <a:xfrm>
            <a:off x="594360" y="1005840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160020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13" name="Text 11"/>
          <p:cNvSpPr/>
          <p:nvPr/>
        </p:nvSpPr>
        <p:spPr>
          <a:xfrm>
            <a:off x="566928" y="1673352"/>
            <a:ext cx="25694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[Risk description]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 _ × I: _ = Score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[Action]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Timeline: [When]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57200" y="288036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15" name="Text 13"/>
          <p:cNvSpPr/>
          <p:nvPr/>
        </p:nvSpPr>
        <p:spPr>
          <a:xfrm>
            <a:off x="566928" y="2953512"/>
            <a:ext cx="25694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[Risk description]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 _ × I: _ = Score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[Action]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Timeline: [When]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57200" y="416052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17" name="Text 15"/>
          <p:cNvSpPr/>
          <p:nvPr/>
        </p:nvSpPr>
        <p:spPr>
          <a:xfrm>
            <a:off x="566928" y="4233672"/>
            <a:ext cx="25694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[Risk description]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 _ × I: _ = Score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[Action]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Timeline: [When]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383280" y="1005840"/>
            <a:ext cx="2788920" cy="457200"/>
          </a:xfrm>
          <a:prstGeom prst="roundRect">
            <a:avLst>
              <a:gd name="adj" fmla="val 16000"/>
            </a:avLst>
          </a:prstGeom>
          <a:solidFill>
            <a:srgbClr val="8B5CF6"/>
          </a:solidFill>
          <a:ln/>
        </p:spPr>
      </p:sp>
      <p:sp>
        <p:nvSpPr>
          <p:cNvPr id="19" name="Text 17"/>
          <p:cNvSpPr/>
          <p:nvPr/>
        </p:nvSpPr>
        <p:spPr>
          <a:xfrm>
            <a:off x="3520440" y="1005840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3383280" y="160020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3493008" y="1673352"/>
            <a:ext cx="25694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[Risk description]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 _ × I: _ = Score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[Action]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Timeline: [When]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383280" y="288036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3493008" y="2953512"/>
            <a:ext cx="25694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[Risk description]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 _ × I: _ = Score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[Action]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Timeline: [When]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383280" y="416052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25" name="Text 23"/>
          <p:cNvSpPr/>
          <p:nvPr/>
        </p:nvSpPr>
        <p:spPr>
          <a:xfrm>
            <a:off x="3493008" y="4233672"/>
            <a:ext cx="25694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[Risk description]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 _ × I: _ = Score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[Action]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Timeline: [When]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6309360" y="1005840"/>
            <a:ext cx="2788920" cy="457200"/>
          </a:xfrm>
          <a:prstGeom prst="roundRect">
            <a:avLst>
              <a:gd name="adj" fmla="val 16000"/>
            </a:avLst>
          </a:prstGeom>
          <a:solidFill>
            <a:srgbClr val="F59E0B"/>
          </a:solidFill>
          <a:ln/>
        </p:spPr>
      </p:sp>
      <p:sp>
        <p:nvSpPr>
          <p:cNvPr id="27" name="Text 25"/>
          <p:cNvSpPr/>
          <p:nvPr/>
        </p:nvSpPr>
        <p:spPr>
          <a:xfrm>
            <a:off x="6446520" y="1005840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309360" y="160020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29" name="Text 27"/>
          <p:cNvSpPr/>
          <p:nvPr/>
        </p:nvSpPr>
        <p:spPr>
          <a:xfrm>
            <a:off x="6419088" y="1673352"/>
            <a:ext cx="25694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[Risk description]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 _ × I: _ = Score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[Action]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Timeline: [When]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309360" y="288036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31" name="Text 29"/>
          <p:cNvSpPr/>
          <p:nvPr/>
        </p:nvSpPr>
        <p:spPr>
          <a:xfrm>
            <a:off x="6419088" y="2953512"/>
            <a:ext cx="25694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[Risk description]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 _ × I: _ = Score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[Action]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Timeline: [When]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309360" y="416052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419088" y="4233672"/>
            <a:ext cx="25694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[Risk description]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 _ × I: _ = Score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[Action]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Timeline: [When]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9235440" y="1005840"/>
            <a:ext cx="2788920" cy="457200"/>
          </a:xfrm>
          <a:prstGeom prst="roundRect">
            <a:avLst>
              <a:gd name="adj" fmla="val 16000"/>
            </a:avLst>
          </a:prstGeom>
          <a:solidFill>
            <a:srgbClr val="EF4444"/>
          </a:solidFill>
          <a:ln/>
        </p:spPr>
      </p:sp>
      <p:sp>
        <p:nvSpPr>
          <p:cNvPr id="35" name="Text 33"/>
          <p:cNvSpPr/>
          <p:nvPr/>
        </p:nvSpPr>
        <p:spPr>
          <a:xfrm>
            <a:off x="9372600" y="1005840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9235440" y="160020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37" name="Text 35"/>
          <p:cNvSpPr/>
          <p:nvPr/>
        </p:nvSpPr>
        <p:spPr>
          <a:xfrm>
            <a:off x="9345168" y="1673352"/>
            <a:ext cx="25694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[Risk description]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 _ × I: _ = Score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[Action]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Timeline: [When]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9235440" y="288036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39" name="Text 37"/>
          <p:cNvSpPr/>
          <p:nvPr/>
        </p:nvSpPr>
        <p:spPr>
          <a:xfrm>
            <a:off x="9345168" y="2953512"/>
            <a:ext cx="25694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[Risk description]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 _ × I: _ = Score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[Action]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Timeline: [When]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9235440" y="416052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41" name="Text 39"/>
          <p:cNvSpPr/>
          <p:nvPr/>
        </p:nvSpPr>
        <p:spPr>
          <a:xfrm>
            <a:off x="9345168" y="4233672"/>
            <a:ext cx="256946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[Risk description]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 _ × I: _ = Score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[Action]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Timeline: [When]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Assessment Roadmap — Q1 2026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8229600" y="320040"/>
            <a:ext cx="164592" cy="164592"/>
          </a:xfrm>
          <a:prstGeom prst="roundRect">
            <a:avLst>
              <a:gd name="adj" fmla="val 22222"/>
            </a:avLst>
          </a:prstGeom>
          <a:solidFill>
            <a:srgbClr val="EF4444"/>
          </a:solidFill>
          <a:ln/>
        </p:spPr>
      </p:sp>
      <p:sp>
        <p:nvSpPr>
          <p:cNvPr id="4" name="Text 2"/>
          <p:cNvSpPr/>
          <p:nvPr/>
        </p:nvSpPr>
        <p:spPr>
          <a:xfrm>
            <a:off x="8449056" y="27432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(15+)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9601200" y="320040"/>
            <a:ext cx="164592" cy="164592"/>
          </a:xfrm>
          <a:prstGeom prst="roundRect">
            <a:avLst>
              <a:gd name="adj" fmla="val 22222"/>
            </a:avLst>
          </a:prstGeom>
          <a:solidFill>
            <a:srgbClr val="F59E0B"/>
          </a:solidFill>
          <a:ln/>
        </p:spPr>
      </p:sp>
      <p:sp>
        <p:nvSpPr>
          <p:cNvPr id="6" name="Text 4"/>
          <p:cNvSpPr/>
          <p:nvPr/>
        </p:nvSpPr>
        <p:spPr>
          <a:xfrm>
            <a:off x="9820656" y="27432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 (8-14)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10972800" y="320040"/>
            <a:ext cx="164592" cy="164592"/>
          </a:xfrm>
          <a:prstGeom prst="roundRect">
            <a:avLst>
              <a:gd name="adj" fmla="val 22222"/>
            </a:avLst>
          </a:prstGeom>
          <a:solidFill>
            <a:srgbClr val="22C55E"/>
          </a:solidFill>
          <a:ln/>
        </p:spPr>
      </p:sp>
      <p:sp>
        <p:nvSpPr>
          <p:cNvPr id="8" name="Text 6"/>
          <p:cNvSpPr/>
          <p:nvPr/>
        </p:nvSpPr>
        <p:spPr>
          <a:xfrm>
            <a:off x="11192256" y="27432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(1-7)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457200" y="1005840"/>
            <a:ext cx="2788920" cy="457200"/>
          </a:xfrm>
          <a:prstGeom prst="roundRect">
            <a:avLst>
              <a:gd name="adj" fmla="val 16000"/>
            </a:avLst>
          </a:prstGeom>
          <a:solidFill>
            <a:srgbClr val="0EA5E9"/>
          </a:solidFill>
          <a:ln/>
        </p:spPr>
      </p:sp>
      <p:sp>
        <p:nvSpPr>
          <p:cNvPr id="10" name="Text 8"/>
          <p:cNvSpPr/>
          <p:nvPr/>
        </p:nvSpPr>
        <p:spPr>
          <a:xfrm>
            <a:off x="594360" y="1005840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160020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7200" y="1600200"/>
            <a:ext cx="45720" cy="109728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13" name="Text 11"/>
          <p:cNvSpPr/>
          <p:nvPr/>
        </p:nvSpPr>
        <p:spPr>
          <a:xfrm>
            <a:off x="594360" y="164592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 scaling limits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697480" y="1618488"/>
            <a:ext cx="411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2468880" y="189280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L:4 × I:5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594360" y="210312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Migrate to sharded Postgres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94360" y="2404872"/>
            <a:ext cx="640080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/>
        </p:spPr>
      </p:sp>
      <p:sp>
        <p:nvSpPr>
          <p:cNvPr id="18" name="Text 16"/>
          <p:cNvSpPr/>
          <p:nvPr/>
        </p:nvSpPr>
        <p:spPr>
          <a:xfrm>
            <a:off x="594360" y="240487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Q1-Q2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457200" y="288036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57200" y="2880360"/>
            <a:ext cx="45720" cy="10972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1" name="Text 19"/>
          <p:cNvSpPr/>
          <p:nvPr/>
        </p:nvSpPr>
        <p:spPr>
          <a:xfrm>
            <a:off x="594360" y="292608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API deprecation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2697480" y="2898648"/>
            <a:ext cx="411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2468880" y="317296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L:3 × I:4</a:t>
            </a:r>
            <a:endParaRPr lang="en-US" sz="700" dirty="0"/>
          </a:p>
        </p:txBody>
      </p:sp>
      <p:sp>
        <p:nvSpPr>
          <p:cNvPr id="24" name="Text 22"/>
          <p:cNvSpPr/>
          <p:nvPr/>
        </p:nvSpPr>
        <p:spPr>
          <a:xfrm>
            <a:off x="594360" y="338328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v3 migration path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94360" y="3685032"/>
            <a:ext cx="640080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368503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457200" y="416052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57200" y="4160520"/>
            <a:ext cx="45720" cy="10972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420624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point of failure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2697480" y="4178808"/>
            <a:ext cx="411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2468880" y="445312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L:2 × I:5</a:t>
            </a:r>
            <a:endParaRPr lang="en-US" sz="700" dirty="0"/>
          </a:p>
        </p:txBody>
      </p:sp>
      <p:sp>
        <p:nvSpPr>
          <p:cNvPr id="32" name="Text 30"/>
          <p:cNvSpPr/>
          <p:nvPr/>
        </p:nvSpPr>
        <p:spPr>
          <a:xfrm>
            <a:off x="594360" y="466344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redundancy layers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594360" y="4965192"/>
            <a:ext cx="640080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/>
        </p:spPr>
      </p:sp>
      <p:sp>
        <p:nvSpPr>
          <p:cNvPr id="34" name="Text 32"/>
          <p:cNvSpPr/>
          <p:nvPr/>
        </p:nvSpPr>
        <p:spPr>
          <a:xfrm>
            <a:off x="594360" y="496519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3383280" y="1005840"/>
            <a:ext cx="2788920" cy="457200"/>
          </a:xfrm>
          <a:prstGeom prst="roundRect">
            <a:avLst>
              <a:gd name="adj" fmla="val 16000"/>
            </a:avLst>
          </a:prstGeom>
          <a:solidFill>
            <a:srgbClr val="8B5CF6"/>
          </a:solidFill>
          <a:ln/>
        </p:spPr>
      </p:sp>
      <p:sp>
        <p:nvSpPr>
          <p:cNvPr id="36" name="Text 34"/>
          <p:cNvSpPr/>
          <p:nvPr/>
        </p:nvSpPr>
        <p:spPr>
          <a:xfrm>
            <a:off x="3520440" y="1005840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</a:t>
            </a:r>
            <a:endParaRPr lang="en-US" sz="1300" dirty="0"/>
          </a:p>
        </p:txBody>
      </p:sp>
      <p:sp>
        <p:nvSpPr>
          <p:cNvPr id="37" name="Shape 35"/>
          <p:cNvSpPr/>
          <p:nvPr/>
        </p:nvSpPr>
        <p:spPr>
          <a:xfrm>
            <a:off x="3383280" y="160020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3383280" y="1600200"/>
            <a:ext cx="45720" cy="109728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39" name="Text 37"/>
          <p:cNvSpPr/>
          <p:nvPr/>
        </p:nvSpPr>
        <p:spPr>
          <a:xfrm>
            <a:off x="3520440" y="164592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Competitor AI launch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5623560" y="1618488"/>
            <a:ext cx="411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5394960" y="189280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L:4 × I:4</a:t>
            </a:r>
            <a:endParaRPr lang="en-US" sz="700" dirty="0"/>
          </a:p>
        </p:txBody>
      </p:sp>
      <p:sp>
        <p:nvSpPr>
          <p:cNvPr id="42" name="Text 40"/>
          <p:cNvSpPr/>
          <p:nvPr/>
        </p:nvSpPr>
        <p:spPr>
          <a:xfrm>
            <a:off x="3520440" y="210312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Accelerate AI roadmap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3520440" y="2404872"/>
            <a:ext cx="640080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/>
        </p:spPr>
      </p:sp>
      <p:sp>
        <p:nvSpPr>
          <p:cNvPr id="44" name="Text 42"/>
          <p:cNvSpPr/>
          <p:nvPr/>
        </p:nvSpPr>
        <p:spPr>
          <a:xfrm>
            <a:off x="3520440" y="240487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Q1-Q2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3383280" y="288036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3383280" y="2880360"/>
            <a:ext cx="45720" cy="10972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47" name="Text 45"/>
          <p:cNvSpPr/>
          <p:nvPr/>
        </p:nvSpPr>
        <p:spPr>
          <a:xfrm>
            <a:off x="3520440" y="292608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deal slippage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5623560" y="2898648"/>
            <a:ext cx="411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5394960" y="317296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L:3 × I:3</a:t>
            </a:r>
            <a:endParaRPr lang="en-US" sz="700" dirty="0"/>
          </a:p>
        </p:txBody>
      </p:sp>
      <p:sp>
        <p:nvSpPr>
          <p:cNvPr id="50" name="Text 48"/>
          <p:cNvSpPr/>
          <p:nvPr/>
        </p:nvSpPr>
        <p:spPr>
          <a:xfrm>
            <a:off x="3520440" y="338328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SSO + compliance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3520440" y="3685032"/>
            <a:ext cx="640080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/>
        </p:spPr>
      </p:sp>
      <p:sp>
        <p:nvSpPr>
          <p:cNvPr id="52" name="Text 50"/>
          <p:cNvSpPr/>
          <p:nvPr/>
        </p:nvSpPr>
        <p:spPr>
          <a:xfrm>
            <a:off x="3520440" y="368503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</a:t>
            </a: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3383280" y="416052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3383280" y="4160520"/>
            <a:ext cx="45720" cy="109728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5" name="Text 53"/>
          <p:cNvSpPr/>
          <p:nvPr/>
        </p:nvSpPr>
        <p:spPr>
          <a:xfrm>
            <a:off x="3520440" y="420624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pressure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5623560" y="4178808"/>
            <a:ext cx="411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5394960" y="445312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L:2 × I:3</a:t>
            </a:r>
            <a:endParaRPr lang="en-US" sz="700" dirty="0"/>
          </a:p>
        </p:txBody>
      </p:sp>
      <p:sp>
        <p:nvSpPr>
          <p:cNvPr id="58" name="Text 56"/>
          <p:cNvSpPr/>
          <p:nvPr/>
        </p:nvSpPr>
        <p:spPr>
          <a:xfrm>
            <a:off x="3520440" y="466344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Usage-based tier analysis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3520440" y="4965192"/>
            <a:ext cx="640080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/>
        </p:spPr>
      </p:sp>
      <p:sp>
        <p:nvSpPr>
          <p:cNvPr id="60" name="Text 58"/>
          <p:cNvSpPr/>
          <p:nvPr/>
        </p:nvSpPr>
        <p:spPr>
          <a:xfrm>
            <a:off x="3520440" y="496519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</a:t>
            </a:r>
            <a:endParaRPr lang="en-US" sz="800" dirty="0"/>
          </a:p>
        </p:txBody>
      </p:sp>
      <p:sp>
        <p:nvSpPr>
          <p:cNvPr id="61" name="Shape 59"/>
          <p:cNvSpPr/>
          <p:nvPr/>
        </p:nvSpPr>
        <p:spPr>
          <a:xfrm>
            <a:off x="6309360" y="1005840"/>
            <a:ext cx="2788920" cy="457200"/>
          </a:xfrm>
          <a:prstGeom prst="roundRect">
            <a:avLst>
              <a:gd name="adj" fmla="val 16000"/>
            </a:avLst>
          </a:prstGeom>
          <a:solidFill>
            <a:srgbClr val="F59E0B"/>
          </a:solidFill>
          <a:ln/>
        </p:spPr>
      </p:sp>
      <p:sp>
        <p:nvSpPr>
          <p:cNvPr id="62" name="Text 60"/>
          <p:cNvSpPr/>
          <p:nvPr/>
        </p:nvSpPr>
        <p:spPr>
          <a:xfrm>
            <a:off x="6446520" y="1005840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</a:t>
            </a:r>
            <a:endParaRPr lang="en-US" sz="1300" dirty="0"/>
          </a:p>
        </p:txBody>
      </p:sp>
      <p:sp>
        <p:nvSpPr>
          <p:cNvPr id="63" name="Shape 61"/>
          <p:cNvSpPr/>
          <p:nvPr/>
        </p:nvSpPr>
        <p:spPr>
          <a:xfrm>
            <a:off x="6309360" y="160020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6309360" y="1600200"/>
            <a:ext cx="45720" cy="109728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65" name="Text 63"/>
          <p:cNvSpPr/>
          <p:nvPr/>
        </p:nvSpPr>
        <p:spPr>
          <a:xfrm>
            <a:off x="6446520" y="164592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engineer attrition</a:t>
            </a:r>
            <a:endParaRPr lang="en-US" sz="1000" dirty="0"/>
          </a:p>
        </p:txBody>
      </p:sp>
      <p:sp>
        <p:nvSpPr>
          <p:cNvPr id="66" name="Text 64"/>
          <p:cNvSpPr/>
          <p:nvPr/>
        </p:nvSpPr>
        <p:spPr>
          <a:xfrm>
            <a:off x="8549640" y="1618488"/>
            <a:ext cx="411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8321040" y="189280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L:3 × I:5</a:t>
            </a:r>
            <a:endParaRPr lang="en-US" sz="700" dirty="0"/>
          </a:p>
        </p:txBody>
      </p:sp>
      <p:sp>
        <p:nvSpPr>
          <p:cNvPr id="68" name="Text 66"/>
          <p:cNvSpPr/>
          <p:nvPr/>
        </p:nvSpPr>
        <p:spPr>
          <a:xfrm>
            <a:off x="6446520" y="210312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 packages + docs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6446520" y="2404872"/>
            <a:ext cx="640080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/>
        </p:spPr>
      </p:sp>
      <p:sp>
        <p:nvSpPr>
          <p:cNvPr id="70" name="Text 68"/>
          <p:cNvSpPr/>
          <p:nvPr/>
        </p:nvSpPr>
        <p:spPr>
          <a:xfrm>
            <a:off x="6446520" y="240487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</a:t>
            </a:r>
            <a:endParaRPr lang="en-US" sz="800" dirty="0"/>
          </a:p>
        </p:txBody>
      </p:sp>
      <p:sp>
        <p:nvSpPr>
          <p:cNvPr id="71" name="Shape 69"/>
          <p:cNvSpPr/>
          <p:nvPr/>
        </p:nvSpPr>
        <p:spPr>
          <a:xfrm>
            <a:off x="6309360" y="288036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6309360" y="2880360"/>
            <a:ext cx="45720" cy="10972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73" name="Text 71"/>
          <p:cNvSpPr/>
          <p:nvPr/>
        </p:nvSpPr>
        <p:spPr>
          <a:xfrm>
            <a:off x="6446520" y="292608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queue backlog</a:t>
            </a:r>
            <a:endParaRPr lang="en-US" sz="1000" dirty="0"/>
          </a:p>
        </p:txBody>
      </p:sp>
      <p:sp>
        <p:nvSpPr>
          <p:cNvPr id="74" name="Text 72"/>
          <p:cNvSpPr/>
          <p:nvPr/>
        </p:nvSpPr>
        <p:spPr>
          <a:xfrm>
            <a:off x="8549640" y="2898648"/>
            <a:ext cx="411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600" dirty="0"/>
          </a:p>
        </p:txBody>
      </p:sp>
      <p:sp>
        <p:nvSpPr>
          <p:cNvPr id="75" name="Text 73"/>
          <p:cNvSpPr/>
          <p:nvPr/>
        </p:nvSpPr>
        <p:spPr>
          <a:xfrm>
            <a:off x="8321040" y="317296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L:4 × I:3</a:t>
            </a:r>
            <a:endParaRPr lang="en-US" sz="700" dirty="0"/>
          </a:p>
        </p:txBody>
      </p:sp>
      <p:sp>
        <p:nvSpPr>
          <p:cNvPr id="76" name="Text 74"/>
          <p:cNvSpPr/>
          <p:nvPr/>
        </p:nvSpPr>
        <p:spPr>
          <a:xfrm>
            <a:off x="6446520" y="338328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chatbot + self-serve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6446520" y="3685032"/>
            <a:ext cx="640080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/>
        </p:spPr>
      </p:sp>
      <p:sp>
        <p:nvSpPr>
          <p:cNvPr id="78" name="Text 76"/>
          <p:cNvSpPr/>
          <p:nvPr/>
        </p:nvSpPr>
        <p:spPr>
          <a:xfrm>
            <a:off x="6446520" y="368503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</a:t>
            </a:r>
            <a:endParaRPr lang="en-US" sz="800" dirty="0"/>
          </a:p>
        </p:txBody>
      </p:sp>
      <p:sp>
        <p:nvSpPr>
          <p:cNvPr id="79" name="Shape 77"/>
          <p:cNvSpPr/>
          <p:nvPr/>
        </p:nvSpPr>
        <p:spPr>
          <a:xfrm>
            <a:off x="6309360" y="416052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309360" y="4160520"/>
            <a:ext cx="45720" cy="10972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81" name="Text 79"/>
          <p:cNvSpPr/>
          <p:nvPr/>
        </p:nvSpPr>
        <p:spPr>
          <a:xfrm>
            <a:off x="6446520" y="420624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 downtime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8549640" y="4178808"/>
            <a:ext cx="411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600" dirty="0"/>
          </a:p>
        </p:txBody>
      </p:sp>
      <p:sp>
        <p:nvSpPr>
          <p:cNvPr id="83" name="Text 81"/>
          <p:cNvSpPr/>
          <p:nvPr/>
        </p:nvSpPr>
        <p:spPr>
          <a:xfrm>
            <a:off x="8321040" y="445312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L:2 × I:4</a:t>
            </a:r>
            <a:endParaRPr lang="en-US" sz="700" dirty="0"/>
          </a:p>
        </p:txBody>
      </p:sp>
      <p:sp>
        <p:nvSpPr>
          <p:cNvPr id="84" name="Text 82"/>
          <p:cNvSpPr/>
          <p:nvPr/>
        </p:nvSpPr>
        <p:spPr>
          <a:xfrm>
            <a:off x="6446520" y="466344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Blue-green deploys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6446520" y="4965192"/>
            <a:ext cx="640080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/>
        </p:spPr>
      </p:sp>
      <p:sp>
        <p:nvSpPr>
          <p:cNvPr id="86" name="Text 84"/>
          <p:cNvSpPr/>
          <p:nvPr/>
        </p:nvSpPr>
        <p:spPr>
          <a:xfrm>
            <a:off x="6446520" y="496519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</a:t>
            </a:r>
            <a:endParaRPr lang="en-US" sz="800" dirty="0"/>
          </a:p>
        </p:txBody>
      </p:sp>
      <p:sp>
        <p:nvSpPr>
          <p:cNvPr id="87" name="Shape 85"/>
          <p:cNvSpPr/>
          <p:nvPr/>
        </p:nvSpPr>
        <p:spPr>
          <a:xfrm>
            <a:off x="9235440" y="1005840"/>
            <a:ext cx="2788920" cy="457200"/>
          </a:xfrm>
          <a:prstGeom prst="roundRect">
            <a:avLst>
              <a:gd name="adj" fmla="val 16000"/>
            </a:avLst>
          </a:prstGeom>
          <a:solidFill>
            <a:srgbClr val="EF4444"/>
          </a:solidFill>
          <a:ln/>
        </p:spPr>
      </p:sp>
      <p:sp>
        <p:nvSpPr>
          <p:cNvPr id="88" name="Text 86"/>
          <p:cNvSpPr/>
          <p:nvPr/>
        </p:nvSpPr>
        <p:spPr>
          <a:xfrm>
            <a:off x="9372600" y="1005840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300" dirty="0"/>
          </a:p>
        </p:txBody>
      </p:sp>
      <p:sp>
        <p:nvSpPr>
          <p:cNvPr id="89" name="Shape 87"/>
          <p:cNvSpPr/>
          <p:nvPr/>
        </p:nvSpPr>
        <p:spPr>
          <a:xfrm>
            <a:off x="9235440" y="160020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9235440" y="1600200"/>
            <a:ext cx="45720" cy="109728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91" name="Text 89"/>
          <p:cNvSpPr/>
          <p:nvPr/>
        </p:nvSpPr>
        <p:spPr>
          <a:xfrm>
            <a:off x="9372600" y="164592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 2 audit gaps</a:t>
            </a:r>
            <a:endParaRPr lang="en-US" sz="1000" dirty="0"/>
          </a:p>
        </p:txBody>
      </p:sp>
      <p:sp>
        <p:nvSpPr>
          <p:cNvPr id="92" name="Text 90"/>
          <p:cNvSpPr/>
          <p:nvPr/>
        </p:nvSpPr>
        <p:spPr>
          <a:xfrm>
            <a:off x="11475720" y="1618488"/>
            <a:ext cx="411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600" dirty="0"/>
          </a:p>
        </p:txBody>
      </p:sp>
      <p:sp>
        <p:nvSpPr>
          <p:cNvPr id="93" name="Text 91"/>
          <p:cNvSpPr/>
          <p:nvPr/>
        </p:nvSpPr>
        <p:spPr>
          <a:xfrm>
            <a:off x="11247120" y="189280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L:3 × I:5</a:t>
            </a:r>
            <a:endParaRPr lang="en-US" sz="700" dirty="0"/>
          </a:p>
        </p:txBody>
      </p:sp>
      <p:sp>
        <p:nvSpPr>
          <p:cNvPr id="94" name="Text 92"/>
          <p:cNvSpPr/>
          <p:nvPr/>
        </p:nvSpPr>
        <p:spPr>
          <a:xfrm>
            <a:off x="9372600" y="210312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Remediation sprint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9372600" y="2404872"/>
            <a:ext cx="640080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/>
        </p:spPr>
      </p:sp>
      <p:sp>
        <p:nvSpPr>
          <p:cNvPr id="96" name="Text 94"/>
          <p:cNvSpPr/>
          <p:nvPr/>
        </p:nvSpPr>
        <p:spPr>
          <a:xfrm>
            <a:off x="9372600" y="240487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</a:t>
            </a:r>
            <a:endParaRPr lang="en-US" sz="800" dirty="0"/>
          </a:p>
        </p:txBody>
      </p:sp>
      <p:sp>
        <p:nvSpPr>
          <p:cNvPr id="97" name="Shape 95"/>
          <p:cNvSpPr/>
          <p:nvPr/>
        </p:nvSpPr>
        <p:spPr>
          <a:xfrm>
            <a:off x="9235440" y="288036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9235440" y="2880360"/>
            <a:ext cx="45720" cy="10972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99" name="Text 97"/>
          <p:cNvSpPr/>
          <p:nvPr/>
        </p:nvSpPr>
        <p:spPr>
          <a:xfrm>
            <a:off x="9372600" y="292608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breach exposure</a:t>
            </a:r>
            <a:endParaRPr lang="en-US" sz="1000" dirty="0"/>
          </a:p>
        </p:txBody>
      </p:sp>
      <p:sp>
        <p:nvSpPr>
          <p:cNvPr id="100" name="Text 98"/>
          <p:cNvSpPr/>
          <p:nvPr/>
        </p:nvSpPr>
        <p:spPr>
          <a:xfrm>
            <a:off x="11475720" y="2898648"/>
            <a:ext cx="411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600" dirty="0"/>
          </a:p>
        </p:txBody>
      </p:sp>
      <p:sp>
        <p:nvSpPr>
          <p:cNvPr id="101" name="Text 99"/>
          <p:cNvSpPr/>
          <p:nvPr/>
        </p:nvSpPr>
        <p:spPr>
          <a:xfrm>
            <a:off x="11247120" y="317296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L:2 × I:5</a:t>
            </a:r>
            <a:endParaRPr lang="en-US" sz="700" dirty="0"/>
          </a:p>
        </p:txBody>
      </p:sp>
      <p:sp>
        <p:nvSpPr>
          <p:cNvPr id="102" name="Text 100"/>
          <p:cNvSpPr/>
          <p:nvPr/>
        </p:nvSpPr>
        <p:spPr>
          <a:xfrm>
            <a:off x="9372600" y="338328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 at rest + transit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9372600" y="3685032"/>
            <a:ext cx="640080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/>
        </p:spPr>
      </p:sp>
      <p:sp>
        <p:nvSpPr>
          <p:cNvPr id="104" name="Text 102"/>
          <p:cNvSpPr/>
          <p:nvPr/>
        </p:nvSpPr>
        <p:spPr>
          <a:xfrm>
            <a:off x="9372600" y="368503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</a:t>
            </a:r>
            <a:endParaRPr lang="en-US" sz="800" dirty="0"/>
          </a:p>
        </p:txBody>
      </p:sp>
      <p:sp>
        <p:nvSpPr>
          <p:cNvPr id="105" name="Shape 103"/>
          <p:cNvSpPr/>
          <p:nvPr/>
        </p:nvSpPr>
        <p:spPr>
          <a:xfrm>
            <a:off x="9235440" y="4160520"/>
            <a:ext cx="278892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9235440" y="4160520"/>
            <a:ext cx="45720" cy="10972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07" name="Text 105"/>
          <p:cNvSpPr/>
          <p:nvPr/>
        </p:nvSpPr>
        <p:spPr>
          <a:xfrm>
            <a:off x="9372600" y="420624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Third-party vendor risk</a:t>
            </a:r>
            <a:endParaRPr lang="en-US" sz="1000" dirty="0"/>
          </a:p>
        </p:txBody>
      </p:sp>
      <p:sp>
        <p:nvSpPr>
          <p:cNvPr id="108" name="Text 106"/>
          <p:cNvSpPr/>
          <p:nvPr/>
        </p:nvSpPr>
        <p:spPr>
          <a:xfrm>
            <a:off x="11475720" y="4178808"/>
            <a:ext cx="411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600" dirty="0"/>
          </a:p>
        </p:txBody>
      </p:sp>
      <p:sp>
        <p:nvSpPr>
          <p:cNvPr id="109" name="Text 107"/>
          <p:cNvSpPr/>
          <p:nvPr/>
        </p:nvSpPr>
        <p:spPr>
          <a:xfrm>
            <a:off x="11247120" y="445312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L:3 × I:3</a:t>
            </a:r>
            <a:endParaRPr lang="en-US" sz="700" dirty="0"/>
          </a:p>
        </p:txBody>
      </p:sp>
      <p:sp>
        <p:nvSpPr>
          <p:cNvPr id="110" name="Text 108"/>
          <p:cNvSpPr/>
          <p:nvPr/>
        </p:nvSpPr>
        <p:spPr>
          <a:xfrm>
            <a:off x="9372600" y="466344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security reviews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9372600" y="4965192"/>
            <a:ext cx="640080" cy="201168"/>
          </a:xfrm>
          <a:prstGeom prst="roundRect">
            <a:avLst>
              <a:gd name="adj" fmla="val 18182"/>
            </a:avLst>
          </a:prstGeom>
          <a:solidFill>
            <a:srgbClr val="F1F5F9"/>
          </a:solidFill>
          <a:ln/>
        </p:spPr>
      </p:sp>
      <p:sp>
        <p:nvSpPr>
          <p:cNvPr id="112" name="Text 110"/>
          <p:cNvSpPr/>
          <p:nvPr/>
        </p:nvSpPr>
        <p:spPr>
          <a:xfrm>
            <a:off x="9372600" y="4965192"/>
            <a:ext cx="640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IdeaPlan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Assessment Roadmap</dc:title>
  <dc:subject>PptxGenJS Presentation</dc:subject>
  <dc:creator>IdeaPlan</dc:creator>
  <cp:lastModifiedBy>IdeaPlan</cp:lastModifiedBy>
  <cp:revision>1</cp:revision>
  <dcterms:created xsi:type="dcterms:W3CDTF">2026-02-28T15:55:43Z</dcterms:created>
  <dcterms:modified xsi:type="dcterms:W3CDTF">2026-02-28T15:55:43Z</dcterms:modified>
</cp:coreProperties>
</file>