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14B8A6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Program Roadmap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29260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and manage structured product pilots from participant selection through success evaluation and full rollout decisions.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31520" y="6217920"/>
            <a:ext cx="10725912" cy="18288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63093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ideaplan.io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Template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731520" y="1005840"/>
            <a:ext cx="3657600" cy="27432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371600"/>
            <a:ext cx="10058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Define the pilot objective and measurable success criteria before selecting participants.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Select 5-15 pilot participants. Prioritize variety across segments, company sizes, and use cases.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Set up each participant with onboarding materials, dedicated support contacts, and feedback channels.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Run the pilot for a fixed duration (4-12 weeks). Collect both quantitative metrics and qualitative feedback.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Evaluate results against success criteria. Document what worked, what failed, and what to change.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Make a clear Go/No-Go decision: expand to GA, iterate with a second pilot, or kill the initiative.</a:t>
            </a:r>
            <a:pPr indent="0" marL="0">
              <a:spcAft>
                <a:spcPts val="14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Use the blank template to plan your pilot. The example shows an enterprise analytics feature pilot with 8 accounts.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Program Plan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5486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[Feature/Product Name] · [Start Date] – [End Date]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2103120" cy="411480"/>
          </a:xfrm>
          <a:prstGeom prst="roundRect">
            <a:avLst>
              <a:gd name="adj" fmla="val 17778"/>
            </a:avLst>
          </a:prstGeom>
          <a:solidFill>
            <a:srgbClr val="0EA5E9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9144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743200" y="914400"/>
            <a:ext cx="2103120" cy="411480"/>
          </a:xfrm>
          <a:prstGeom prst="roundRect">
            <a:avLst>
              <a:gd name="adj" fmla="val 17778"/>
            </a:avLst>
          </a:prstGeom>
          <a:solidFill>
            <a:srgbClr val="8B5CF6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0" y="9144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29200" y="914400"/>
            <a:ext cx="2103120" cy="411480"/>
          </a:xfrm>
          <a:prstGeom prst="roundRect">
            <a:avLst>
              <a:gd name="adj" fmla="val 17778"/>
            </a:avLst>
          </a:prstGeom>
          <a:solidFill>
            <a:srgbClr val="14B8A6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0" y="9144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315200" y="914400"/>
            <a:ext cx="2103120" cy="411480"/>
          </a:xfrm>
          <a:prstGeom prst="roundRect">
            <a:avLst>
              <a:gd name="adj" fmla="val 17778"/>
            </a:avLst>
          </a:prstGeom>
          <a:solidFill>
            <a:srgbClr val="F59E0B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0" y="9144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9601200" y="914400"/>
            <a:ext cx="2103120" cy="411480"/>
          </a:xfrm>
          <a:prstGeom prst="roundRect">
            <a:avLst>
              <a:gd name="adj" fmla="val 17778"/>
            </a:avLst>
          </a:prstGeom>
          <a:solidFill>
            <a:srgbClr val="22C55E"/>
          </a:solidFill>
          <a:ln/>
        </p:spPr>
      </p:sp>
      <p:sp>
        <p:nvSpPr>
          <p:cNvPr id="13" name="Text 11"/>
          <p:cNvSpPr/>
          <p:nvPr/>
        </p:nvSpPr>
        <p:spPr>
          <a:xfrm>
            <a:off x="9601200" y="9144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" y="155448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566928" y="169164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57200" y="256032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566928" y="269748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356616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19" name="Text 17"/>
          <p:cNvSpPr/>
          <p:nvPr/>
        </p:nvSpPr>
        <p:spPr>
          <a:xfrm>
            <a:off x="566928" y="370332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2743200" y="155448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2852928" y="169164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743200" y="256032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2852928" y="269748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743200" y="356616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25" name="Text 23"/>
          <p:cNvSpPr/>
          <p:nvPr/>
        </p:nvSpPr>
        <p:spPr>
          <a:xfrm>
            <a:off x="2852928" y="370332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029200" y="155448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27" name="Text 25"/>
          <p:cNvSpPr/>
          <p:nvPr/>
        </p:nvSpPr>
        <p:spPr>
          <a:xfrm>
            <a:off x="5138928" y="169164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029200" y="256032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29" name="Text 27"/>
          <p:cNvSpPr/>
          <p:nvPr/>
        </p:nvSpPr>
        <p:spPr>
          <a:xfrm>
            <a:off x="5138928" y="269748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029200" y="356616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31" name="Text 29"/>
          <p:cNvSpPr/>
          <p:nvPr/>
        </p:nvSpPr>
        <p:spPr>
          <a:xfrm>
            <a:off x="5138928" y="370332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7315200" y="155448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7424928" y="169164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7315200" y="256032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35" name="Text 33"/>
          <p:cNvSpPr/>
          <p:nvPr/>
        </p:nvSpPr>
        <p:spPr>
          <a:xfrm>
            <a:off x="7424928" y="269748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7315200" y="356616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37" name="Text 35"/>
          <p:cNvSpPr/>
          <p:nvPr/>
        </p:nvSpPr>
        <p:spPr>
          <a:xfrm>
            <a:off x="7424928" y="370332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9601200" y="155448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39" name="Text 37"/>
          <p:cNvSpPr/>
          <p:nvPr/>
        </p:nvSpPr>
        <p:spPr>
          <a:xfrm>
            <a:off x="9710928" y="169164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9601200" y="256032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41" name="Text 39"/>
          <p:cNvSpPr/>
          <p:nvPr/>
        </p:nvSpPr>
        <p:spPr>
          <a:xfrm>
            <a:off x="9710928" y="269748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9601200" y="356616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43" name="Text 41"/>
          <p:cNvSpPr/>
          <p:nvPr/>
        </p:nvSpPr>
        <p:spPr>
          <a:xfrm>
            <a:off x="9710928" y="3703320"/>
            <a:ext cx="1883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[Task or milestone]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CRITERIA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457200" y="5120640"/>
            <a:ext cx="21031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46" name="Text 44"/>
          <p:cNvSpPr/>
          <p:nvPr/>
        </p:nvSpPr>
        <p:spPr>
          <a:xfrm>
            <a:off x="457200" y="512064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[Target]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2743200" y="5120640"/>
            <a:ext cx="21031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48" name="Text 46"/>
          <p:cNvSpPr/>
          <p:nvPr/>
        </p:nvSpPr>
        <p:spPr>
          <a:xfrm>
            <a:off x="2743200" y="512064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to Value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[Target]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5029200" y="5120640"/>
            <a:ext cx="21031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50" name="Text 48"/>
          <p:cNvSpPr/>
          <p:nvPr/>
        </p:nvSpPr>
        <p:spPr>
          <a:xfrm>
            <a:off x="5029200" y="512064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NPS / CSAT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[Target]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7315200" y="5120640"/>
            <a:ext cx="21031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52" name="Text 50"/>
          <p:cNvSpPr/>
          <p:nvPr/>
        </p:nvSpPr>
        <p:spPr>
          <a:xfrm>
            <a:off x="7315200" y="512064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Tickets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[Target]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9601200" y="5120640"/>
            <a:ext cx="21031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6350">
            <a:solidFill>
              <a:srgbClr val="E2E8F0"/>
            </a:solidFill>
            <a:prstDash val="dash"/>
          </a:ln>
        </p:spPr>
      </p:sp>
      <p:sp>
        <p:nvSpPr>
          <p:cNvPr id="54" name="Text 52"/>
          <p:cNvSpPr/>
          <p:nvPr/>
        </p:nvSpPr>
        <p:spPr>
          <a:xfrm>
            <a:off x="9601200" y="512064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Go/No-Go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[Target]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Program Plan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5486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Analytics Dashboard · Mar 3 – May 23, 2026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2103120" cy="411480"/>
          </a:xfrm>
          <a:prstGeom prst="roundRect">
            <a:avLst>
              <a:gd name="adj" fmla="val 17778"/>
            </a:avLst>
          </a:prstGeom>
          <a:solidFill>
            <a:srgbClr val="0EA5E9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9144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743200" y="914400"/>
            <a:ext cx="2103120" cy="411480"/>
          </a:xfrm>
          <a:prstGeom prst="roundRect">
            <a:avLst>
              <a:gd name="adj" fmla="val 17778"/>
            </a:avLst>
          </a:prstGeom>
          <a:solidFill>
            <a:srgbClr val="8B5CF6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0" y="9144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29200" y="914400"/>
            <a:ext cx="2103120" cy="411480"/>
          </a:xfrm>
          <a:prstGeom prst="roundRect">
            <a:avLst>
              <a:gd name="adj" fmla="val 17778"/>
            </a:avLst>
          </a:prstGeom>
          <a:solidFill>
            <a:srgbClr val="14B8A6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0" y="9144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315200" y="914400"/>
            <a:ext cx="2103120" cy="411480"/>
          </a:xfrm>
          <a:prstGeom prst="roundRect">
            <a:avLst>
              <a:gd name="adj" fmla="val 17778"/>
            </a:avLst>
          </a:prstGeom>
          <a:solidFill>
            <a:srgbClr val="F59E0B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0" y="9144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9601200" y="914400"/>
            <a:ext cx="2103120" cy="411480"/>
          </a:xfrm>
          <a:prstGeom prst="roundRect">
            <a:avLst>
              <a:gd name="adj" fmla="val 17778"/>
            </a:avLst>
          </a:prstGeom>
          <a:solidFill>
            <a:srgbClr val="22C55E"/>
          </a:solidFill>
          <a:ln/>
        </p:spPr>
      </p:sp>
      <p:sp>
        <p:nvSpPr>
          <p:cNvPr id="13" name="Text 11"/>
          <p:cNvSpPr/>
          <p:nvPr/>
        </p:nvSpPr>
        <p:spPr>
          <a:xfrm>
            <a:off x="9601200" y="9144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" y="155448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0EA5E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1554480"/>
            <a:ext cx="54864" cy="822960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16" name="Text 14"/>
          <p:cNvSpPr/>
          <p:nvPr/>
        </p:nvSpPr>
        <p:spPr>
          <a:xfrm>
            <a:off x="585216" y="160934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criteria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85216" y="190195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Mid-market SaaS, 50-500 employees, active data team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457200" y="256032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0EA5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57200" y="2560320"/>
            <a:ext cx="54864" cy="822960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20" name="Text 18"/>
          <p:cNvSpPr/>
          <p:nvPr/>
        </p:nvSpPr>
        <p:spPr>
          <a:xfrm>
            <a:off x="585216" y="261518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 participants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85216" y="290779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accounts from 3 segments (SaaS, fintech, healthcare)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457200" y="356616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0EA5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" y="3566160"/>
            <a:ext cx="54864" cy="822960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24" name="Text 22"/>
          <p:cNvSpPr/>
          <p:nvPr/>
        </p:nvSpPr>
        <p:spPr>
          <a:xfrm>
            <a:off x="585216" y="362102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pilot agreements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85216" y="391363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NDA + feedback commitment, 12-week duration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2743200" y="155448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743200" y="1554480"/>
            <a:ext cx="54864" cy="82296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28" name="Text 26"/>
          <p:cNvSpPr/>
          <p:nvPr/>
        </p:nvSpPr>
        <p:spPr>
          <a:xfrm>
            <a:off x="2871216" y="160934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 accounts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2871216" y="190195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environments with sample data loaded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2743200" y="256032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0" y="2560320"/>
            <a:ext cx="54864" cy="82296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32" name="Text 30"/>
          <p:cNvSpPr/>
          <p:nvPr/>
        </p:nvSpPr>
        <p:spPr>
          <a:xfrm>
            <a:off x="2871216" y="261518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Kick-off calls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2871216" y="290779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30-min onboarding per account, record sessions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2743200" y="356616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743200" y="3566160"/>
            <a:ext cx="54864" cy="82296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36" name="Text 34"/>
          <p:cNvSpPr/>
          <p:nvPr/>
        </p:nvSpPr>
        <p:spPr>
          <a:xfrm>
            <a:off x="2871216" y="362102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CSM contacts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2871216" y="391363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CSM per 2-3 accounts, weekly check-ins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5029200" y="155448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029200" y="1554480"/>
            <a:ext cx="54864" cy="822960"/>
          </a:xfrm>
          <a:prstGeom prst="rect">
            <a:avLst/>
          </a:prstGeom>
          <a:solidFill>
            <a:srgbClr val="14B8A6"/>
          </a:solidFill>
          <a:ln/>
        </p:spPr>
      </p:sp>
      <p:sp>
        <p:nvSpPr>
          <p:cNvPr id="40" name="Text 38"/>
          <p:cNvSpPr/>
          <p:nvPr/>
        </p:nvSpPr>
        <p:spPr>
          <a:xfrm>
            <a:off x="5157216" y="160934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1-4: Core usage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5157216" y="190195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daily active users, feature adoption rate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5029200" y="256032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029200" y="2560320"/>
            <a:ext cx="54864" cy="822960"/>
          </a:xfrm>
          <a:prstGeom prst="rect">
            <a:avLst/>
          </a:prstGeom>
          <a:solidFill>
            <a:srgbClr val="14B8A6"/>
          </a:solidFill>
          <a:ln/>
        </p:spPr>
      </p:sp>
      <p:sp>
        <p:nvSpPr>
          <p:cNvPr id="44" name="Text 42"/>
          <p:cNvSpPr/>
          <p:nvPr/>
        </p:nvSpPr>
        <p:spPr>
          <a:xfrm>
            <a:off x="5157216" y="261518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6: Mid-pilot review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5157216" y="290779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+ 1:1 interviews, address blockers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5029200" y="356616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14B8A6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5029200" y="3566160"/>
            <a:ext cx="54864" cy="822960"/>
          </a:xfrm>
          <a:prstGeom prst="rect">
            <a:avLst/>
          </a:prstGeom>
          <a:solidFill>
            <a:srgbClr val="14B8A6"/>
          </a:solidFill>
          <a:ln/>
        </p:spPr>
      </p:sp>
      <p:sp>
        <p:nvSpPr>
          <p:cNvPr id="48" name="Text 46"/>
          <p:cNvSpPr/>
          <p:nvPr/>
        </p:nvSpPr>
        <p:spPr>
          <a:xfrm>
            <a:off x="5157216" y="362102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8-12: Deep usage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5157216" y="391363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features, API integrations, custom reports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7315200" y="155448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315200" y="1554480"/>
            <a:ext cx="54864" cy="82296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52" name="Text 50"/>
          <p:cNvSpPr/>
          <p:nvPr/>
        </p:nvSpPr>
        <p:spPr>
          <a:xfrm>
            <a:off x="7443216" y="160934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 usage data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7443216" y="190195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6/8 accounts hit daily use target (75%)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7315200" y="256032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7315200" y="2560320"/>
            <a:ext cx="54864" cy="82296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56" name="Text 54"/>
          <p:cNvSpPr/>
          <p:nvPr/>
        </p:nvSpPr>
        <p:spPr>
          <a:xfrm>
            <a:off x="7443216" y="261518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success criteria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7443216" y="290779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Adoption: 75%, TTV: 3.2 days, NPS: +38</a:t>
            </a:r>
            <a:endParaRPr lang="en-US" sz="750" dirty="0"/>
          </a:p>
        </p:txBody>
      </p:sp>
      <p:sp>
        <p:nvSpPr>
          <p:cNvPr id="58" name="Shape 56"/>
          <p:cNvSpPr/>
          <p:nvPr/>
        </p:nvSpPr>
        <p:spPr>
          <a:xfrm>
            <a:off x="7315200" y="356616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7315200" y="3566160"/>
            <a:ext cx="54864" cy="82296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60" name="Text 58"/>
          <p:cNvSpPr/>
          <p:nvPr/>
        </p:nvSpPr>
        <p:spPr>
          <a:xfrm>
            <a:off x="7443216" y="362102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learnings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7443216" y="391363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feature requests, 3 critical UX gaps identified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9601200" y="155448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9601200" y="1554480"/>
            <a:ext cx="54864" cy="82296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64" name="Text 62"/>
          <p:cNvSpPr/>
          <p:nvPr/>
        </p:nvSpPr>
        <p:spPr>
          <a:xfrm>
            <a:off x="9729216" y="160934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Go/No-Go review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9729216" y="190195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 4/5 criteria. Gaps mitigable before GA.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9601200" y="256032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601200" y="2560320"/>
            <a:ext cx="54864" cy="82296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68" name="Text 66"/>
          <p:cNvSpPr/>
          <p:nvPr/>
        </p:nvSpPr>
        <p:spPr>
          <a:xfrm>
            <a:off x="9729216" y="261518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 timeline</a:t>
            </a:r>
            <a:endParaRPr lang="en-US" sz="900" dirty="0"/>
          </a:p>
        </p:txBody>
      </p:sp>
      <p:sp>
        <p:nvSpPr>
          <p:cNvPr id="69" name="Text 67"/>
          <p:cNvSpPr/>
          <p:nvPr/>
        </p:nvSpPr>
        <p:spPr>
          <a:xfrm>
            <a:off x="9729216" y="290779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3 UX gaps (4 weeks), then phased rollout</a:t>
            </a:r>
            <a:endParaRPr lang="en-US" sz="750" dirty="0"/>
          </a:p>
        </p:txBody>
      </p:sp>
      <p:sp>
        <p:nvSpPr>
          <p:cNvPr id="70" name="Shape 68"/>
          <p:cNvSpPr/>
          <p:nvPr/>
        </p:nvSpPr>
        <p:spPr>
          <a:xfrm>
            <a:off x="9601200" y="3566160"/>
            <a:ext cx="210312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9601200" y="3566160"/>
            <a:ext cx="54864" cy="82296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72" name="Text 70"/>
          <p:cNvSpPr/>
          <p:nvPr/>
        </p:nvSpPr>
        <p:spPr>
          <a:xfrm>
            <a:off x="9729216" y="3621024"/>
            <a:ext cx="186537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Rollout plan</a:t>
            </a:r>
            <a:endParaRPr lang="en-US" sz="900" dirty="0"/>
          </a:p>
        </p:txBody>
      </p:sp>
      <p:sp>
        <p:nvSpPr>
          <p:cNvPr id="73" name="Text 71"/>
          <p:cNvSpPr/>
          <p:nvPr/>
        </p:nvSpPr>
        <p:spPr>
          <a:xfrm>
            <a:off x="9729216" y="3913632"/>
            <a:ext cx="18653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 of accounts in wave 1, full GA by Q3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CRITERIA</a:t>
            </a:r>
            <a:endParaRPr lang="en-US" sz="1000" dirty="0"/>
          </a:p>
        </p:txBody>
      </p:sp>
      <p:sp>
        <p:nvSpPr>
          <p:cNvPr id="75" name="Shape 73"/>
          <p:cNvSpPr/>
          <p:nvPr/>
        </p:nvSpPr>
        <p:spPr>
          <a:xfrm>
            <a:off x="457200" y="5120640"/>
            <a:ext cx="21031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57200" y="5093208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75%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457200" y="5376672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</a:t>
            </a:r>
            <a:endParaRPr lang="en-US" sz="800" dirty="0"/>
          </a:p>
        </p:txBody>
      </p:sp>
      <p:sp>
        <p:nvSpPr>
          <p:cNvPr id="78" name="Text 76"/>
          <p:cNvSpPr/>
          <p:nvPr/>
        </p:nvSpPr>
        <p:spPr>
          <a:xfrm>
            <a:off x="457200" y="5532120"/>
            <a:ext cx="21031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&gt; 60%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2743200" y="5120640"/>
            <a:ext cx="21031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2743200" y="5093208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3.2 days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2743200" y="5376672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to Value</a:t>
            </a:r>
            <a:endParaRPr lang="en-US" sz="800" dirty="0"/>
          </a:p>
        </p:txBody>
      </p:sp>
      <p:sp>
        <p:nvSpPr>
          <p:cNvPr id="82" name="Text 80"/>
          <p:cNvSpPr/>
          <p:nvPr/>
        </p:nvSpPr>
        <p:spPr>
          <a:xfrm>
            <a:off x="2743200" y="5532120"/>
            <a:ext cx="21031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&lt; 5 days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5029200" y="5120640"/>
            <a:ext cx="21031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5029200" y="5093208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+38</a:t>
            </a:r>
            <a:endParaRPr lang="en-US" sz="1600" dirty="0"/>
          </a:p>
        </p:txBody>
      </p:sp>
      <p:sp>
        <p:nvSpPr>
          <p:cNvPr id="85" name="Text 83"/>
          <p:cNvSpPr/>
          <p:nvPr/>
        </p:nvSpPr>
        <p:spPr>
          <a:xfrm>
            <a:off x="5029200" y="5376672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NPS Score</a:t>
            </a:r>
            <a:endParaRPr lang="en-US" sz="800" dirty="0"/>
          </a:p>
        </p:txBody>
      </p:sp>
      <p:sp>
        <p:nvSpPr>
          <p:cNvPr id="86" name="Text 84"/>
          <p:cNvSpPr/>
          <p:nvPr/>
        </p:nvSpPr>
        <p:spPr>
          <a:xfrm>
            <a:off x="5029200" y="5532120"/>
            <a:ext cx="21031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&gt; +30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7315200" y="5120640"/>
            <a:ext cx="21031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7315200" y="5093208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2.1/wk</a:t>
            </a:r>
            <a:endParaRPr lang="en-US" sz="1600" dirty="0"/>
          </a:p>
        </p:txBody>
      </p:sp>
      <p:sp>
        <p:nvSpPr>
          <p:cNvPr id="89" name="Text 87"/>
          <p:cNvSpPr/>
          <p:nvPr/>
        </p:nvSpPr>
        <p:spPr>
          <a:xfrm>
            <a:off x="7315200" y="5376672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Tickets</a:t>
            </a:r>
            <a:endParaRPr lang="en-US" sz="800" dirty="0"/>
          </a:p>
        </p:txBody>
      </p:sp>
      <p:sp>
        <p:nvSpPr>
          <p:cNvPr id="90" name="Text 88"/>
          <p:cNvSpPr/>
          <p:nvPr/>
        </p:nvSpPr>
        <p:spPr>
          <a:xfrm>
            <a:off x="7315200" y="5532120"/>
            <a:ext cx="21031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&lt; 3/wk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9601200" y="5120640"/>
            <a:ext cx="21031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601200" y="5093208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</a:t>
            </a:r>
            <a:endParaRPr lang="en-US" sz="1600" dirty="0"/>
          </a:p>
        </p:txBody>
      </p:sp>
      <p:sp>
        <p:nvSpPr>
          <p:cNvPr id="93" name="Text 91"/>
          <p:cNvSpPr/>
          <p:nvPr/>
        </p:nvSpPr>
        <p:spPr>
          <a:xfrm>
            <a:off x="9601200" y="5376672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Go/No-Go</a:t>
            </a:r>
            <a:endParaRPr lang="en-US" sz="800" dirty="0"/>
          </a:p>
        </p:txBody>
      </p:sp>
      <p:sp>
        <p:nvSpPr>
          <p:cNvPr id="94" name="Text 92"/>
          <p:cNvSpPr/>
          <p:nvPr/>
        </p:nvSpPr>
        <p:spPr>
          <a:xfrm>
            <a:off x="9601200" y="5532120"/>
            <a:ext cx="21031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4/5 criteria met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IdeaPlan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 Program Roadmap</dc:title>
  <dc:subject>PptxGenJS Presentation</dc:subject>
  <dc:creator>IdeaPlan</dc:creator>
  <cp:lastModifiedBy>IdeaPlan</cp:lastModifiedBy>
  <cp:revision>1</cp:revision>
  <dcterms:created xsi:type="dcterms:W3CDTF">2026-02-28T15:55:44Z</dcterms:created>
  <dcterms:modified xsi:type="dcterms:W3CDTF">2026-02-28T15:55:44Z</dcterms:modified>
</cp:coreProperties>
</file>